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9" r:id="rId5"/>
    <p:sldId id="263" r:id="rId6"/>
    <p:sldId id="260" r:id="rId7"/>
    <p:sldId id="267" r:id="rId8"/>
    <p:sldId id="264" r:id="rId9"/>
    <p:sldId id="268" r:id="rId10"/>
    <p:sldId id="265" r:id="rId11"/>
    <p:sldId id="269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3"/>
    <p:restoredTop sz="94672"/>
  </p:normalViewPr>
  <p:slideViewPr>
    <p:cSldViewPr snapToGrid="0" snapToObjects="1">
      <p:cViewPr varScale="1">
        <p:scale>
          <a:sx n="66" d="100"/>
          <a:sy n="66" d="100"/>
        </p:scale>
        <p:origin x="7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ia Denise Valdez Carias" userId="b1127eb9-e440-41be-b94a-525c8fa21ac1" providerId="ADAL" clId="{9D0CF990-22E2-435E-BD0E-059C352CD018}"/>
    <pc:docChg chg="undo modSld">
      <pc:chgData name="Silvia Denise Valdez Carias" userId="b1127eb9-e440-41be-b94a-525c8fa21ac1" providerId="ADAL" clId="{9D0CF990-22E2-435E-BD0E-059C352CD018}" dt="2021-07-21T21:42:13.921" v="112" actId="1076"/>
      <pc:docMkLst>
        <pc:docMk/>
      </pc:docMkLst>
      <pc:sldChg chg="modSp">
        <pc:chgData name="Silvia Denise Valdez Carias" userId="b1127eb9-e440-41be-b94a-525c8fa21ac1" providerId="ADAL" clId="{9D0CF990-22E2-435E-BD0E-059C352CD018}" dt="2021-07-21T21:39:33.463" v="84" actId="2711"/>
        <pc:sldMkLst>
          <pc:docMk/>
          <pc:sldMk cId="4254561871" sldId="259"/>
        </pc:sldMkLst>
        <pc:spChg chg="mod">
          <ac:chgData name="Silvia Denise Valdez Carias" userId="b1127eb9-e440-41be-b94a-525c8fa21ac1" providerId="ADAL" clId="{9D0CF990-22E2-435E-BD0E-059C352CD018}" dt="2021-07-21T21:39:27.618" v="83" actId="2711"/>
          <ac:spMkLst>
            <pc:docMk/>
            <pc:sldMk cId="4254561871" sldId="259"/>
            <ac:spMk id="2" creationId="{AA606655-82DB-6E49-9BA6-CD50C0206115}"/>
          </ac:spMkLst>
        </pc:spChg>
        <pc:spChg chg="mod">
          <ac:chgData name="Silvia Denise Valdez Carias" userId="b1127eb9-e440-41be-b94a-525c8fa21ac1" providerId="ADAL" clId="{9D0CF990-22E2-435E-BD0E-059C352CD018}" dt="2021-07-21T21:39:33.463" v="84" actId="2711"/>
          <ac:spMkLst>
            <pc:docMk/>
            <pc:sldMk cId="4254561871" sldId="259"/>
            <ac:spMk id="4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1:06.212" v="98" actId="1076"/>
        <pc:sldMkLst>
          <pc:docMk/>
          <pc:sldMk cId="2492033696" sldId="260"/>
        </pc:sldMkLst>
        <pc:spChg chg="mod">
          <ac:chgData name="Silvia Denise Valdez Carias" userId="b1127eb9-e440-41be-b94a-525c8fa21ac1" providerId="ADAL" clId="{9D0CF990-22E2-435E-BD0E-059C352CD018}" dt="2021-07-21T21:41:06.212" v="98" actId="1076"/>
          <ac:spMkLst>
            <pc:docMk/>
            <pc:sldMk cId="2492033696" sldId="260"/>
            <ac:spMk id="4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39:38.804" v="85" actId="2711"/>
        <pc:sldMkLst>
          <pc:docMk/>
          <pc:sldMk cId="516133622" sldId="263"/>
        </pc:sldMkLst>
        <pc:spChg chg="mod">
          <ac:chgData name="Silvia Denise Valdez Carias" userId="b1127eb9-e440-41be-b94a-525c8fa21ac1" providerId="ADAL" clId="{9D0CF990-22E2-435E-BD0E-059C352CD018}" dt="2021-07-21T21:39:38.804" v="85" actId="2711"/>
          <ac:spMkLst>
            <pc:docMk/>
            <pc:sldMk cId="516133622" sldId="263"/>
            <ac:spMk id="3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0:40.067" v="93" actId="1076"/>
        <pc:sldMkLst>
          <pc:docMk/>
          <pc:sldMk cId="3987607324" sldId="264"/>
        </pc:sldMkLst>
        <pc:spChg chg="mod">
          <ac:chgData name="Silvia Denise Valdez Carias" userId="b1127eb9-e440-41be-b94a-525c8fa21ac1" providerId="ADAL" clId="{9D0CF990-22E2-435E-BD0E-059C352CD018}" dt="2021-07-21T21:40:40.067" v="93" actId="1076"/>
          <ac:spMkLst>
            <pc:docMk/>
            <pc:sldMk cId="3987607324" sldId="264"/>
            <ac:spMk id="4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1:24.607" v="101" actId="255"/>
        <pc:sldMkLst>
          <pc:docMk/>
          <pc:sldMk cId="2038655287" sldId="265"/>
        </pc:sldMkLst>
        <pc:spChg chg="mod">
          <ac:chgData name="Silvia Denise Valdez Carias" userId="b1127eb9-e440-41be-b94a-525c8fa21ac1" providerId="ADAL" clId="{9D0CF990-22E2-435E-BD0E-059C352CD018}" dt="2021-07-21T21:41:24.607" v="101" actId="255"/>
          <ac:spMkLst>
            <pc:docMk/>
            <pc:sldMk cId="2038655287" sldId="265"/>
            <ac:spMk id="4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2:13.921" v="112" actId="1076"/>
        <pc:sldMkLst>
          <pc:docMk/>
          <pc:sldMk cId="1186912562" sldId="266"/>
        </pc:sldMkLst>
        <pc:spChg chg="mod">
          <ac:chgData name="Silvia Denise Valdez Carias" userId="b1127eb9-e440-41be-b94a-525c8fa21ac1" providerId="ADAL" clId="{9D0CF990-22E2-435E-BD0E-059C352CD018}" dt="2021-07-21T21:42:08.491" v="109" actId="1076"/>
          <ac:spMkLst>
            <pc:docMk/>
            <pc:sldMk cId="1186912562" sldId="266"/>
            <ac:spMk id="4" creationId="{00000000-0000-0000-0000-000000000000}"/>
          </ac:spMkLst>
        </pc:spChg>
        <pc:picChg chg="mod">
          <ac:chgData name="Silvia Denise Valdez Carias" userId="b1127eb9-e440-41be-b94a-525c8fa21ac1" providerId="ADAL" clId="{9D0CF990-22E2-435E-BD0E-059C352CD018}" dt="2021-07-21T21:42:13.921" v="112" actId="1076"/>
          <ac:picMkLst>
            <pc:docMk/>
            <pc:sldMk cId="1186912562" sldId="266"/>
            <ac:picMk id="7" creationId="{00000000-0000-0000-0000-000000000000}"/>
          </ac:picMkLst>
        </pc:picChg>
      </pc:sldChg>
      <pc:sldChg chg="modSp">
        <pc:chgData name="Silvia Denise Valdez Carias" userId="b1127eb9-e440-41be-b94a-525c8fa21ac1" providerId="ADAL" clId="{9D0CF990-22E2-435E-BD0E-059C352CD018}" dt="2021-07-21T21:39:53.392" v="88" actId="2711"/>
        <pc:sldMkLst>
          <pc:docMk/>
          <pc:sldMk cId="3769892848" sldId="267"/>
        </pc:sldMkLst>
        <pc:spChg chg="mod">
          <ac:chgData name="Silvia Denise Valdez Carias" userId="b1127eb9-e440-41be-b94a-525c8fa21ac1" providerId="ADAL" clId="{9D0CF990-22E2-435E-BD0E-059C352CD018}" dt="2021-07-21T21:39:53.392" v="88" actId="2711"/>
          <ac:spMkLst>
            <pc:docMk/>
            <pc:sldMk cId="3769892848" sldId="267"/>
            <ac:spMk id="3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1:13.674" v="99" actId="2711"/>
        <pc:sldMkLst>
          <pc:docMk/>
          <pc:sldMk cId="4068550351" sldId="268"/>
        </pc:sldMkLst>
        <pc:spChg chg="mod">
          <ac:chgData name="Silvia Denise Valdez Carias" userId="b1127eb9-e440-41be-b94a-525c8fa21ac1" providerId="ADAL" clId="{9D0CF990-22E2-435E-BD0E-059C352CD018}" dt="2021-07-21T21:41:13.674" v="99" actId="2711"/>
          <ac:spMkLst>
            <pc:docMk/>
            <pc:sldMk cId="4068550351" sldId="268"/>
            <ac:spMk id="3" creationId="{00000000-0000-0000-0000-000000000000}"/>
          </ac:spMkLst>
        </pc:spChg>
      </pc:sldChg>
      <pc:sldChg chg="modSp">
        <pc:chgData name="Silvia Denise Valdez Carias" userId="b1127eb9-e440-41be-b94a-525c8fa21ac1" providerId="ADAL" clId="{9D0CF990-22E2-435E-BD0E-059C352CD018}" dt="2021-07-21T21:41:37.352" v="102" actId="2711"/>
        <pc:sldMkLst>
          <pc:docMk/>
          <pc:sldMk cId="4223050409" sldId="269"/>
        </pc:sldMkLst>
        <pc:spChg chg="mod">
          <ac:chgData name="Silvia Denise Valdez Carias" userId="b1127eb9-e440-41be-b94a-525c8fa21ac1" providerId="ADAL" clId="{9D0CF990-22E2-435E-BD0E-059C352CD018}" dt="2021-07-21T21:41:37.352" v="102" actId="2711"/>
          <ac:spMkLst>
            <pc:docMk/>
            <pc:sldMk cId="4223050409" sldId="269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7EB93-10D7-41F5-9F17-33AB6F307926}" type="datetimeFigureOut">
              <a:rPr lang="es-HN" smtClean="0"/>
              <a:t>27/7/2021</a:t>
            </a:fld>
            <a:endParaRPr lang="es-HN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1F62B-89D9-4B70-BEC4-C91E499219C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5664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1F62B-89D9-4B70-BEC4-C91E499219C1}" type="slidenum">
              <a:rPr lang="es-HN" smtClean="0"/>
              <a:t>1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440141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1F62B-89D9-4B70-BEC4-C91E499219C1}" type="slidenum">
              <a:rPr lang="es-HN" smtClean="0"/>
              <a:t>3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46197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HN" dirty="0"/>
              <a:t>RRHH: Recursos Humanos</a:t>
            </a:r>
          </a:p>
          <a:p>
            <a:r>
              <a:rPr lang="es-HN" dirty="0"/>
              <a:t>CyC:</a:t>
            </a:r>
            <a:r>
              <a:rPr lang="es-HN" baseline="0" dirty="0"/>
              <a:t> Compras y Contrataciones</a:t>
            </a:r>
          </a:p>
          <a:p>
            <a:r>
              <a:rPr lang="es-HN" baseline="0" dirty="0" err="1"/>
              <a:t>GpR</a:t>
            </a:r>
            <a:r>
              <a:rPr lang="es-HN" baseline="0" dirty="0"/>
              <a:t>: Gestión por Resultados </a:t>
            </a:r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1F62B-89D9-4B70-BEC4-C91E499219C1}" type="slidenum">
              <a:rPr lang="es-HN" smtClean="0"/>
              <a:t>9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20638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16399A-C3B4-8E42-A437-782959B4E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546A37-CDDE-3E4C-B493-C70B8BB014B0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55FA00-8599-6F49-A1AA-BFA954FB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7EFDB8-B4CA-EC46-92A2-3B75BAD8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xmlns="" id="{667FED4B-5D47-1C48-9970-ED1912F5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893373"/>
            <a:ext cx="62349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Título</a:t>
            </a:r>
            <a:r>
              <a:rPr lang="en-US" dirty="0"/>
              <a:t> de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01758F89-E29E-A04E-BB9D-E63DBBF6E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3699388"/>
            <a:ext cx="6234953" cy="107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Subtítulo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99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DA2FE45B-2A1C-EF4B-B0EE-8FE9C6B9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71" y="544420"/>
            <a:ext cx="10515600" cy="7196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314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7B117D42-2E53-524D-9F9D-2EFF6B883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71" y="544420"/>
            <a:ext cx="10515600" cy="71960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143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8">
            <a:extLst>
              <a:ext uri="{FF2B5EF4-FFF2-40B4-BE49-F238E27FC236}">
                <a16:creationId xmlns:a16="http://schemas.microsoft.com/office/drawing/2014/main" xmlns="" id="{8623E2CE-F626-184D-8256-85732BC67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4" y="2686983"/>
            <a:ext cx="4621306" cy="20643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91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9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606655-82DB-6E49-9BA6-CD50C0206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97" y="1574801"/>
            <a:ext cx="6304283" cy="2668872"/>
          </a:xfrm>
        </p:spPr>
        <p:txBody>
          <a:bodyPr>
            <a:noAutofit/>
          </a:bodyPr>
          <a:lstStyle/>
          <a:p>
            <a:pPr algn="ctr"/>
            <a:r>
              <a:rPr lang="es-ES" sz="6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Situación de la educación en Honduras</a:t>
            </a:r>
            <a:endParaRPr lang="en-US" sz="65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6876" y="4378198"/>
            <a:ext cx="6903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s-ES" sz="32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problemas</a:t>
            </a:r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estructurales</a:t>
            </a:r>
            <a:endParaRPr lang="es-H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57620" y="524507"/>
            <a:ext cx="5152300" cy="1028369"/>
          </a:xfrm>
        </p:spPr>
        <p:txBody>
          <a:bodyPr/>
          <a:lstStyle/>
          <a:p>
            <a:r>
              <a:rPr lang="es-HN" sz="8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Cobertura</a:t>
            </a:r>
          </a:p>
        </p:txBody>
      </p:sp>
    </p:spTree>
    <p:extLst>
      <p:ext uri="{BB962C8B-B14F-4D97-AF65-F5344CB8AC3E}">
        <p14:creationId xmlns:p14="http://schemas.microsoft.com/office/powerpoint/2010/main" val="5161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49168" y="458706"/>
            <a:ext cx="7656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 mes de abril del 2021 apenas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1.7 de 3 millones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edad escolar estaban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matriculados 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el sistema educativo. (ASJ 2021)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 millón 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 niños, niñas y jóvenes están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excluidos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las clases virtuales. (CONATEL 2020)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Solamente se alcanza un </a:t>
            </a:r>
            <a:r>
              <a:rPr lang="es-ES" sz="30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70%</a:t>
            </a:r>
            <a:r>
              <a:rPr lang="es-ES" sz="3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cobertura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prescolar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un </a:t>
            </a:r>
            <a:r>
              <a:rPr lang="es-ES" sz="30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40%</a:t>
            </a:r>
            <a:r>
              <a:rPr lang="es-ES" sz="3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educación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media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0" r="58629" b="8922"/>
          <a:stretch/>
        </p:blipFill>
        <p:spPr>
          <a:xfrm>
            <a:off x="8672363" y="125131"/>
            <a:ext cx="2204185" cy="294533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4" t="13150" b="8922"/>
          <a:stretch/>
        </p:blipFill>
        <p:spPr>
          <a:xfrm>
            <a:off x="8565100" y="3111633"/>
            <a:ext cx="2887999" cy="27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78471" y="552850"/>
            <a:ext cx="4302068" cy="1172748"/>
          </a:xfrm>
        </p:spPr>
        <p:txBody>
          <a:bodyPr/>
          <a:lstStyle/>
          <a:p>
            <a:r>
              <a:rPr lang="es-HN" sz="8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Calidad</a:t>
            </a:r>
          </a:p>
        </p:txBody>
      </p:sp>
    </p:spTree>
    <p:extLst>
      <p:ext uri="{BB962C8B-B14F-4D97-AF65-F5344CB8AC3E}">
        <p14:creationId xmlns:p14="http://schemas.microsoft.com/office/powerpoint/2010/main" val="376989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28296" y="364570"/>
            <a:ext cx="75050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El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85%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estudiantes hondureños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 logra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el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estándar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mínimo en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matemáticas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el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70%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lo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logra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lectura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 (PISA, 2019)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El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76%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alumnos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matriculados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están recibiendo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menos de 5 horas clases 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semanales. (ASJ,2021)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El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52%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padres y madres de familia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opina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que sus hijos están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aprendiendo poco o nada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 (ASJ,2021)</a:t>
            </a: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4590" t="5665" r="9237" b="7416"/>
          <a:stretch/>
        </p:blipFill>
        <p:spPr>
          <a:xfrm>
            <a:off x="8563194" y="2820202"/>
            <a:ext cx="2800952" cy="292608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44528" t="19115" r="16088" b="37856"/>
          <a:stretch/>
        </p:blipFill>
        <p:spPr>
          <a:xfrm>
            <a:off x="8292164" y="115503"/>
            <a:ext cx="3343012" cy="259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0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8804" y="466223"/>
            <a:ext cx="6389036" cy="1172748"/>
          </a:xfrm>
        </p:spPr>
        <p:txBody>
          <a:bodyPr/>
          <a:lstStyle/>
          <a:p>
            <a:r>
              <a:rPr lang="es-HN" sz="6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Financiamiento</a:t>
            </a:r>
          </a:p>
        </p:txBody>
      </p:sp>
    </p:spTree>
    <p:extLst>
      <p:ext uri="{BB962C8B-B14F-4D97-AF65-F5344CB8AC3E}">
        <p14:creationId xmlns:p14="http://schemas.microsoft.com/office/powerpoint/2010/main" val="40685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64682" y="673063"/>
            <a:ext cx="730185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Honduras se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invierte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el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4.74%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del </a:t>
            </a:r>
            <a:r>
              <a:rPr lang="es-ES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PIB</a:t>
            </a: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educación, este es el porcentaje más bajo en los últimos 20 años.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Arriba del </a:t>
            </a:r>
            <a:r>
              <a:rPr lang="es-HN" sz="30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90%</a:t>
            </a:r>
            <a:r>
              <a:rPr lang="es-HN" sz="3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del presupuesto se invierte en el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pago de salarios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Hay un déficit de mil trescientos millones de dólares en infraestructura escolar (no hay dinero para infraestructura).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t="13236" r="56485" b="32745"/>
          <a:stretch/>
        </p:blipFill>
        <p:spPr>
          <a:xfrm>
            <a:off x="8648298" y="163630"/>
            <a:ext cx="2979020" cy="32740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9" t="27886" r="14543" b="28990"/>
          <a:stretch/>
        </p:blipFill>
        <p:spPr>
          <a:xfrm>
            <a:off x="8393228" y="3391937"/>
            <a:ext cx="3234089" cy="243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40084" y="383337"/>
            <a:ext cx="5728636" cy="1882343"/>
          </a:xfrm>
        </p:spPr>
        <p:txBody>
          <a:bodyPr/>
          <a:lstStyle/>
          <a:p>
            <a:r>
              <a:rPr lang="es-HN" sz="6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Gestión institucional</a:t>
            </a:r>
          </a:p>
        </p:txBody>
      </p:sp>
    </p:spTree>
    <p:extLst>
      <p:ext uri="{BB962C8B-B14F-4D97-AF65-F5344CB8AC3E}">
        <p14:creationId xmlns:p14="http://schemas.microsoft.com/office/powerpoint/2010/main" val="422305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94896" y="604382"/>
            <a:ext cx="775637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eficiencia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la Secretaría de Educación en la 4ta evaluación es de un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54%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los ejes de: RRHH, CyC y </a:t>
            </a:r>
            <a:r>
              <a:rPr lang="es-HN" sz="3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GpR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 (ASJ,2021)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Fracaso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últimos dos procesos (2017-2019) de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concurso docente 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(deficiencias en la administración de la carrera docente).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3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las últimas evaluaciones del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desempeño docente 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 registran </a:t>
            </a:r>
            <a:r>
              <a:rPr lang="es-HN" sz="3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bajos resultados</a:t>
            </a:r>
            <a:r>
              <a:rPr lang="es-HN" sz="3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que afectan directamente la labor docente.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7916" r="27450" b="22050"/>
          <a:stretch/>
        </p:blipFill>
        <p:spPr>
          <a:xfrm>
            <a:off x="8463721" y="1930400"/>
            <a:ext cx="3433383" cy="259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1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2BA13324009740BC802922A60CBCFC" ma:contentTypeVersion="19" ma:contentTypeDescription="Create a new document." ma:contentTypeScope="" ma:versionID="8afb1a236bef370c82d0b61115bd424b">
  <xsd:schema xmlns:xsd="http://www.w3.org/2001/XMLSchema" xmlns:xs="http://www.w3.org/2001/XMLSchema" xmlns:p="http://schemas.microsoft.com/office/2006/metadata/properties" xmlns:ns1="http://schemas.microsoft.com/sharepoint/v3" xmlns:ns3="0f4ef82a-98e9-4873-8eef-441e3b7c5d20" xmlns:ns4="6ac53822-a4d0-4f93-a62a-59fdb2b76037" targetNamespace="http://schemas.microsoft.com/office/2006/metadata/properties" ma:root="true" ma:fieldsID="7db868c3a2ba266b1f48535e2949bd42" ns1:_="" ns3:_="" ns4:_="">
    <xsd:import namespace="http://schemas.microsoft.com/sharepoint/v3"/>
    <xsd:import namespace="0f4ef82a-98e9-4873-8eef-441e3b7c5d20"/>
    <xsd:import namespace="6ac53822-a4d0-4f93-a62a-59fdb2b76037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4ef82a-98e9-4873-8eef-441e3b7c5d20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53822-a4d0-4f93-a62a-59fdb2b7603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MigrationWizIdPermissionLevels xmlns="0f4ef82a-98e9-4873-8eef-441e3b7c5d20" xsi:nil="true"/>
    <MigrationWizIdSecurityGroups xmlns="0f4ef82a-98e9-4873-8eef-441e3b7c5d20" xsi:nil="true"/>
    <_ip_UnifiedCompliancePolicyProperties xmlns="http://schemas.microsoft.com/sharepoint/v3" xsi:nil="true"/>
    <MigrationWizId xmlns="0f4ef82a-98e9-4873-8eef-441e3b7c5d20" xsi:nil="true"/>
    <MigrationWizIdDocumentLibraryPermissions xmlns="0f4ef82a-98e9-4873-8eef-441e3b7c5d20" xsi:nil="true"/>
    <MigrationWizIdPermissions xmlns="0f4ef82a-98e9-4873-8eef-441e3b7c5d2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A27BA9-0CFC-438B-83A0-40851EEDD7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f4ef82a-98e9-4873-8eef-441e3b7c5d20"/>
    <ds:schemaRef ds:uri="6ac53822-a4d0-4f93-a62a-59fdb2b760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E4D1F6-249C-44F8-A9BF-FFBBE3300E1D}">
  <ds:schemaRefs>
    <ds:schemaRef ds:uri="0f4ef82a-98e9-4873-8eef-441e3b7c5d20"/>
    <ds:schemaRef ds:uri="http://www.w3.org/XML/1998/namespace"/>
    <ds:schemaRef ds:uri="http://purl.org/dc/terms/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ac53822-a4d0-4f93-a62a-59fdb2b7603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507FC51-03EB-4CCC-94FE-4F453CBAC8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291</Words>
  <Application>Microsoft Office PowerPoint</Application>
  <PresentationFormat>Panorámica</PresentationFormat>
  <Paragraphs>32</Paragraphs>
  <Slides>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Segoe UI Semilight</vt:lpstr>
      <vt:lpstr>Office Theme</vt:lpstr>
      <vt:lpstr>Situación de la educación en Honduras</vt:lpstr>
      <vt:lpstr>Cobertura</vt:lpstr>
      <vt:lpstr>Presentación de PowerPoint</vt:lpstr>
      <vt:lpstr>Calidad</vt:lpstr>
      <vt:lpstr>Presentación de PowerPoint</vt:lpstr>
      <vt:lpstr>Financiamiento</vt:lpstr>
      <vt:lpstr>Presentación de PowerPoint</vt:lpstr>
      <vt:lpstr>Gestión institucional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INSERTE TÍTULO AQUÍ</dc:title>
  <dc:creator>JENNIFER DANIELA AGUILERA CASTILLO</dc:creator>
  <cp:lastModifiedBy>Anajansi Alvarado</cp:lastModifiedBy>
  <cp:revision>20</cp:revision>
  <dcterms:created xsi:type="dcterms:W3CDTF">2021-01-27T23:19:03Z</dcterms:created>
  <dcterms:modified xsi:type="dcterms:W3CDTF">2021-07-27T14:38:47Z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0x010100FE2BA13324009740BC802922A60CBCFC</vt:lpwstr>
  </property>
</Properties>
</file>