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81" r:id="rId3"/>
    <p:sldId id="282" r:id="rId4"/>
    <p:sldId id="286" r:id="rId5"/>
    <p:sldId id="283" r:id="rId6"/>
    <p:sldId id="287" r:id="rId7"/>
    <p:sldId id="284" r:id="rId8"/>
    <p:sldId id="288" r:id="rId9"/>
    <p:sldId id="285" r:id="rId10"/>
    <p:sldId id="289" r:id="rId11"/>
    <p:sldId id="290" r:id="rId12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66"/>
    <p:restoredTop sz="94678"/>
  </p:normalViewPr>
  <p:slideViewPr>
    <p:cSldViewPr snapToGrid="0" snapToObjects="1">
      <p:cViewPr varScale="1">
        <p:scale>
          <a:sx n="98" d="100"/>
          <a:sy n="98" d="100"/>
        </p:scale>
        <p:origin x="1099" y="7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HN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91F61C-46F0-4362-A188-C31299D04A5F}" type="datetimeFigureOut">
              <a:rPr lang="es-HN" smtClean="0"/>
              <a:t>27/7/2021</a:t>
            </a:fld>
            <a:endParaRPr lang="es-HN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HN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HN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533A5-A111-4274-969D-10EA6CF6EB18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528107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533A5-A111-4274-969D-10EA6CF6EB18}" type="slidenum">
              <a:rPr lang="es-HN" smtClean="0"/>
              <a:t>3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828325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533A5-A111-4274-969D-10EA6CF6EB18}" type="slidenum">
              <a:rPr lang="es-HN" smtClean="0"/>
              <a:t>5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569606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533A5-A111-4274-969D-10EA6CF6EB18}" type="slidenum">
              <a:rPr lang="es-HN" smtClean="0"/>
              <a:t>7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22775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533A5-A111-4274-969D-10EA6CF6EB18}" type="slidenum">
              <a:rPr lang="es-HN" smtClean="0"/>
              <a:t>9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90857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533A5-A111-4274-969D-10EA6CF6EB18}" type="slidenum">
              <a:rPr lang="es-HN" smtClean="0"/>
              <a:t>10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766793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08091-9F3F-104E-B65E-D9DA30AAE336}" type="datetimeFigureOut">
              <a:rPr lang="es-ES" smtClean="0"/>
              <a:t>27/07/2021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5B2-EC8B-684D-A41C-6516334352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4447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08091-9F3F-104E-B65E-D9DA30AAE336}" type="datetimeFigureOut">
              <a:rPr lang="es-ES" smtClean="0"/>
              <a:t>27/07/2021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5B2-EC8B-684D-A41C-6516334352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5298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08091-9F3F-104E-B65E-D9DA30AAE336}" type="datetimeFigureOut">
              <a:rPr lang="es-ES" smtClean="0"/>
              <a:t>27/07/2021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5B2-EC8B-684D-A41C-6516334352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9192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08091-9F3F-104E-B65E-D9DA30AAE336}" type="datetimeFigureOut">
              <a:rPr lang="es-ES" smtClean="0"/>
              <a:t>27/07/2021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5B2-EC8B-684D-A41C-6516334352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2250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08091-9F3F-104E-B65E-D9DA30AAE336}" type="datetimeFigureOut">
              <a:rPr lang="es-ES" smtClean="0"/>
              <a:t>27/07/2021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5B2-EC8B-684D-A41C-6516334352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3786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08091-9F3F-104E-B65E-D9DA30AAE336}" type="datetimeFigureOut">
              <a:rPr lang="es-ES" smtClean="0"/>
              <a:t>27/07/2021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5B2-EC8B-684D-A41C-6516334352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0322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08091-9F3F-104E-B65E-D9DA30AAE336}" type="datetimeFigureOut">
              <a:rPr lang="es-ES" smtClean="0"/>
              <a:t>27/07/2021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5B2-EC8B-684D-A41C-6516334352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0756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08091-9F3F-104E-B65E-D9DA30AAE336}" type="datetimeFigureOut">
              <a:rPr lang="es-ES" smtClean="0"/>
              <a:t>27/07/2021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5B2-EC8B-684D-A41C-6516334352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1218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08091-9F3F-104E-B65E-D9DA30AAE336}" type="datetimeFigureOut">
              <a:rPr lang="es-ES" smtClean="0"/>
              <a:t>27/07/2021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5B2-EC8B-684D-A41C-6516334352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6924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08091-9F3F-104E-B65E-D9DA30AAE336}" type="datetimeFigureOut">
              <a:rPr lang="es-ES" smtClean="0"/>
              <a:t>27/07/2021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5B2-EC8B-684D-A41C-6516334352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0106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08091-9F3F-104E-B65E-D9DA30AAE336}" type="datetimeFigureOut">
              <a:rPr lang="es-ES" smtClean="0"/>
              <a:t>27/07/2021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5B2-EC8B-684D-A41C-6516334352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950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/>
              <a:t>Arrastre la imagen al marcador de posición o haga clic en el icono para agregar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08091-9F3F-104E-B65E-D9DA30AAE336}" type="datetimeFigureOut">
              <a:rPr lang="es-ES" smtClean="0"/>
              <a:t>27/07/2021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95B2-EC8B-684D-A41C-6516334352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1181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08091-9F3F-104E-B65E-D9DA30AAE336}" type="datetimeFigureOut">
              <a:rPr lang="es-ES" smtClean="0"/>
              <a:t>27/07/2021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95B2-EC8B-684D-A41C-6516334352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5269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82803" y="2132836"/>
            <a:ext cx="81418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 smtClean="0">
                <a:latin typeface="Times" panose="02020603060405020304" pitchFamily="18" charset="0"/>
                <a:cs typeface="Segoe UI Semilight" panose="020B0402040204020203" pitchFamily="34" charset="0"/>
              </a:rPr>
              <a:t>Hablemos de Educación: Calidad educativa para los más vulnerables</a:t>
            </a:r>
            <a:endParaRPr lang="es-HN" sz="4000" dirty="0">
              <a:latin typeface="Times" panose="020206030604050203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101850" y="3459543"/>
            <a:ext cx="69037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4 </a:t>
            </a:r>
            <a:r>
              <a:rPr lang="es-ES" sz="28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soluciones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 problemas estructurales</a:t>
            </a:r>
            <a:endParaRPr lang="es-HN" sz="28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24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14429" y="619013"/>
            <a:ext cx="8593072" cy="3070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HN" sz="215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Automatizar</a:t>
            </a: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y </a:t>
            </a:r>
            <a:r>
              <a:rPr lang="es-HN" sz="215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despolitizar</a:t>
            </a: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los procesos de </a:t>
            </a:r>
            <a:r>
              <a:rPr lang="es-HN" sz="215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concurso docente</a:t>
            </a: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para garantizar transparencia y calidad en la contratación de nuevos docentes.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HN" sz="2150" dirty="0" smtClean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HN" sz="215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Desarrollar un </a:t>
            </a:r>
            <a:r>
              <a:rPr lang="es-HN" sz="215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programa</a:t>
            </a:r>
            <a:r>
              <a:rPr lang="es-HN" sz="215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de </a:t>
            </a:r>
            <a:r>
              <a:rPr lang="es-HN" sz="215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capacitación</a:t>
            </a:r>
            <a:r>
              <a:rPr lang="es-HN" sz="215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y </a:t>
            </a:r>
            <a:r>
              <a:rPr lang="es-HN" sz="215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actualización docente </a:t>
            </a:r>
            <a:r>
              <a:rPr lang="es-HN" sz="215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según la normativa y las necesidades identificadas en el SINAFOD, orientada a resolver los problemas de desempeño docente.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HN" sz="215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HN" sz="215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2" t="7916" r="27450" b="26260"/>
          <a:stretch/>
        </p:blipFill>
        <p:spPr>
          <a:xfrm>
            <a:off x="5991148" y="2999334"/>
            <a:ext cx="2487169" cy="177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20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898768" y="2172399"/>
            <a:ext cx="7369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sz="3600" b="1" dirty="0" smtClean="0">
                <a:solidFill>
                  <a:prstClr val="black"/>
                </a:solidFill>
                <a:latin typeface="Times" panose="02020603060405020304" pitchFamily="18" charset="0"/>
              </a:rPr>
              <a:t>#</a:t>
            </a:r>
            <a:r>
              <a:rPr lang="es-HN" sz="3600" b="1" dirty="0" err="1" smtClean="0">
                <a:solidFill>
                  <a:prstClr val="black"/>
                </a:solidFill>
                <a:latin typeface="Times" panose="02020603060405020304" pitchFamily="18" charset="0"/>
              </a:rPr>
              <a:t>CalidadEducativaParaTodos</a:t>
            </a:r>
            <a:endParaRPr lang="es-ES" sz="3600" b="1" dirty="0">
              <a:solidFill>
                <a:prstClr val="black"/>
              </a:solidFill>
              <a:latin typeface="Times" panose="02020603060405020304" pitchFamily="18" charset="0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138449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614030" y="2080991"/>
            <a:ext cx="79159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sz="7200" b="1" dirty="0" smtClean="0">
                <a:solidFill>
                  <a:prstClr val="black"/>
                </a:solidFill>
                <a:latin typeface="Times" panose="02020603060405020304" pitchFamily="18" charset="0"/>
              </a:rPr>
              <a:t>Cobertura</a:t>
            </a:r>
            <a:endParaRPr lang="es-ES" sz="7200" b="1" dirty="0">
              <a:solidFill>
                <a:prstClr val="black"/>
              </a:solidFill>
              <a:latin typeface="Times" panose="02020603060405020304" pitchFamily="18" charset="0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270706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32126" y="685477"/>
            <a:ext cx="6102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20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Re apertura</a:t>
            </a:r>
            <a:r>
              <a:rPr lang="es-ES" sz="22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de los </a:t>
            </a:r>
            <a:r>
              <a:rPr lang="es-ES" sz="220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centros educativos</a:t>
            </a:r>
            <a:r>
              <a:rPr lang="es-ES" sz="22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con sus respectiva medidas de bioseguridad.</a:t>
            </a:r>
          </a:p>
          <a:p>
            <a:pPr algn="just"/>
            <a:endParaRPr lang="es-ES" sz="2200" dirty="0" smtClean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20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Conectar</a:t>
            </a:r>
            <a:r>
              <a:rPr lang="es-ES" sz="22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a los </a:t>
            </a:r>
            <a:r>
              <a:rPr lang="es-ES" sz="220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estudiantes excluidos</a:t>
            </a:r>
            <a:r>
              <a:rPr lang="es-ES" sz="22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mediante diferentes modalidades de aprendizaje; conectividad, tablet, cuadernos de trabajo y clases semipresenciales.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ES" sz="2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20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Eficientar</a:t>
            </a:r>
            <a:r>
              <a:rPr lang="es-ES" sz="22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el </a:t>
            </a:r>
            <a:r>
              <a:rPr lang="es-ES" sz="220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presupuesto</a:t>
            </a:r>
            <a:r>
              <a:rPr lang="es-ES" sz="22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actual para atender 300 mil estudiantes más y </a:t>
            </a:r>
            <a:r>
              <a:rPr lang="es-ES" sz="220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ampliar</a:t>
            </a:r>
            <a:r>
              <a:rPr lang="es-ES" sz="22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es-ES" sz="2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la </a:t>
            </a:r>
            <a:r>
              <a:rPr lang="es-ES" sz="22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cobertura</a:t>
            </a:r>
            <a:r>
              <a:rPr lang="es-ES" sz="2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es-ES" sz="22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oficial en </a:t>
            </a:r>
            <a:r>
              <a:rPr lang="es-ES" sz="220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pre básica</a:t>
            </a:r>
            <a:r>
              <a:rPr lang="es-ES" sz="22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y </a:t>
            </a:r>
            <a:r>
              <a:rPr lang="es-ES" sz="220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media</a:t>
            </a:r>
            <a:r>
              <a:rPr lang="es-ES" sz="22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respectivamente.</a:t>
            </a:r>
            <a:endParaRPr lang="es-ES" sz="2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0" r="58629" b="8922"/>
          <a:stretch/>
        </p:blipFill>
        <p:spPr>
          <a:xfrm>
            <a:off x="6949440" y="651827"/>
            <a:ext cx="1492301" cy="199407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24" t="13150" b="8922"/>
          <a:stretch/>
        </p:blipFill>
        <p:spPr>
          <a:xfrm>
            <a:off x="6728620" y="2762969"/>
            <a:ext cx="2012378" cy="188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52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614030" y="2080991"/>
            <a:ext cx="79159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sz="7200" b="1" dirty="0" smtClean="0">
                <a:solidFill>
                  <a:prstClr val="black"/>
                </a:solidFill>
                <a:latin typeface="Times" panose="02020603060405020304" pitchFamily="18" charset="0"/>
              </a:rPr>
              <a:t>Calidad</a:t>
            </a:r>
            <a:endParaRPr lang="es-ES" sz="7200" b="1" dirty="0">
              <a:solidFill>
                <a:prstClr val="black"/>
              </a:solidFill>
              <a:latin typeface="Times" panose="02020603060405020304" pitchFamily="18" charset="0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336449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39294" y="546033"/>
            <a:ext cx="862672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15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Transformación curricular</a:t>
            </a:r>
            <a:r>
              <a:rPr lang="es-ES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con </a:t>
            </a:r>
            <a:r>
              <a:rPr lang="es-ES" sz="215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estándares </a:t>
            </a:r>
            <a:r>
              <a:rPr lang="es-ES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internacionales de </a:t>
            </a:r>
            <a:r>
              <a:rPr lang="es-ES" sz="215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aprendizaje alineados </a:t>
            </a:r>
            <a:r>
              <a:rPr lang="es-ES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a PISA, para competir en el mundo de la universidad y del trabajo (nuevo currículo).</a:t>
            </a:r>
            <a:endParaRPr lang="es-ES" sz="215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ES" sz="215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Establecer un </a:t>
            </a:r>
            <a:r>
              <a:rPr lang="es-HN" sz="215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programa</a:t>
            </a: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de </a:t>
            </a:r>
            <a:r>
              <a:rPr lang="es-HN" sz="215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recuperación</a:t>
            </a: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de los </a:t>
            </a:r>
            <a:r>
              <a:rPr lang="es-HN" sz="215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aprendizajes</a:t>
            </a: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perdidos en español y matemáticas durante la pandemia (Más horas de matemáticas y español).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HN" sz="215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39294" y="3171915"/>
            <a:ext cx="4572000" cy="17511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HN" sz="2156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Elaborar una </a:t>
            </a:r>
            <a:r>
              <a:rPr lang="es-HN" sz="2156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planificación</a:t>
            </a:r>
            <a:r>
              <a:rPr lang="es-HN" sz="2156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con </a:t>
            </a:r>
            <a:r>
              <a:rPr lang="es-HN" sz="2156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metas claras</a:t>
            </a:r>
            <a:r>
              <a:rPr lang="es-HN" sz="2156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en el </a:t>
            </a:r>
            <a:r>
              <a:rPr lang="es-HN" sz="2156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rendimiento</a:t>
            </a:r>
            <a:r>
              <a:rPr lang="es-HN" sz="2156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académico en </a:t>
            </a:r>
            <a:r>
              <a:rPr lang="es-HN" sz="2156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español</a:t>
            </a:r>
            <a:r>
              <a:rPr lang="es-HN" sz="2156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y </a:t>
            </a:r>
            <a:r>
              <a:rPr lang="es-HN" sz="2156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matemáticas</a:t>
            </a:r>
            <a:r>
              <a:rPr lang="es-ES" sz="2156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para los próximos años (estilo EFA).</a:t>
            </a:r>
            <a:endParaRPr lang="es-HN" sz="2156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/>
          <a:srcRect l="47450" t="19115" r="19234" b="37856"/>
          <a:stretch/>
        </p:blipFill>
        <p:spPr>
          <a:xfrm>
            <a:off x="6722669" y="2961117"/>
            <a:ext cx="1901952" cy="174255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5"/>
          <a:srcRect l="4590" t="5665" r="9237" b="7416"/>
          <a:stretch/>
        </p:blipFill>
        <p:spPr>
          <a:xfrm>
            <a:off x="4970369" y="3039275"/>
            <a:ext cx="1593225" cy="16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614030" y="2080991"/>
            <a:ext cx="79159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sz="7200" b="1" dirty="0" smtClean="0">
                <a:solidFill>
                  <a:prstClr val="black"/>
                </a:solidFill>
                <a:latin typeface="Times" panose="02020603060405020304" pitchFamily="18" charset="0"/>
              </a:rPr>
              <a:t>Financiamiento</a:t>
            </a:r>
            <a:endParaRPr lang="es-ES" sz="7200" b="1" dirty="0">
              <a:solidFill>
                <a:prstClr val="black"/>
              </a:solidFill>
              <a:latin typeface="Times" panose="02020603060405020304" pitchFamily="18" charset="0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177980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37911" y="592595"/>
            <a:ext cx="5755651" cy="4393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15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Invertir</a:t>
            </a:r>
            <a:r>
              <a:rPr lang="es-ES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el </a:t>
            </a:r>
            <a:r>
              <a:rPr lang="es-ES" sz="215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8%</a:t>
            </a:r>
            <a:r>
              <a:rPr lang="es-ES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es-ES" sz="215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del </a:t>
            </a:r>
            <a:r>
              <a:rPr lang="es-ES" sz="215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PIB</a:t>
            </a:r>
            <a:r>
              <a:rPr lang="es-ES" sz="215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en </a:t>
            </a:r>
            <a:r>
              <a:rPr lang="es-ES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educación para resolver los problemas básicos de cobertura, calidad e infraestructura. </a:t>
            </a:r>
            <a:endParaRPr lang="es-ES" sz="215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ES" sz="215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Identificar </a:t>
            </a:r>
            <a:r>
              <a:rPr lang="es-HN" sz="215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nuevas fuentes</a:t>
            </a: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de </a:t>
            </a:r>
            <a:r>
              <a:rPr lang="es-HN" sz="215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financiamiento</a:t>
            </a: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a nivel nacional e internacional para cubrir el déficit presupuestario en educación.</a:t>
            </a:r>
            <a:endParaRPr lang="es-HN" sz="215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ES" sz="215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Se debe </a:t>
            </a:r>
            <a:r>
              <a:rPr lang="es-ES" sz="215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programar</a:t>
            </a:r>
            <a:r>
              <a:rPr lang="es-ES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una </a:t>
            </a:r>
            <a:r>
              <a:rPr lang="es-ES" sz="215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inversión</a:t>
            </a:r>
            <a:r>
              <a:rPr lang="es-ES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de mil millones de dólares para </a:t>
            </a:r>
            <a:r>
              <a:rPr lang="es-ES" sz="215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reparar</a:t>
            </a:r>
            <a:r>
              <a:rPr lang="es-ES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y </a:t>
            </a:r>
            <a:r>
              <a:rPr lang="es-ES" sz="215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habilitar</a:t>
            </a:r>
            <a:r>
              <a:rPr lang="es-ES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la </a:t>
            </a:r>
            <a:r>
              <a:rPr lang="es-ES" sz="215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infraestructura educativa</a:t>
            </a:r>
            <a:r>
              <a:rPr lang="es-ES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(esta cantidad no está disponible).</a:t>
            </a:r>
            <a:endParaRPr lang="es-ES" sz="215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8" t="13236" r="56485" b="32745"/>
          <a:stretch/>
        </p:blipFill>
        <p:spPr>
          <a:xfrm>
            <a:off x="6833499" y="859730"/>
            <a:ext cx="1631289" cy="179283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09" t="27886" r="14543" b="28990"/>
          <a:stretch/>
        </p:blipFill>
        <p:spPr>
          <a:xfrm>
            <a:off x="6699465" y="2967005"/>
            <a:ext cx="1899359" cy="142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2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614030" y="1429938"/>
            <a:ext cx="79159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sz="7200" b="1" dirty="0" smtClean="0">
                <a:solidFill>
                  <a:prstClr val="black"/>
                </a:solidFill>
                <a:latin typeface="Times" panose="02020603060405020304" pitchFamily="18" charset="0"/>
              </a:rPr>
              <a:t>Gestión institucional</a:t>
            </a:r>
            <a:endParaRPr lang="es-ES" sz="7200" b="1" dirty="0">
              <a:solidFill>
                <a:prstClr val="black"/>
              </a:solidFill>
              <a:latin typeface="Times" panose="02020603060405020304" pitchFamily="18" charset="0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111604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14429" y="619013"/>
            <a:ext cx="8593072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HN" sz="215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Implementar</a:t>
            </a: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las </a:t>
            </a:r>
            <a:r>
              <a:rPr lang="es-HN" sz="215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recomendaciones</a:t>
            </a: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del informe de la </a:t>
            </a:r>
            <a:r>
              <a:rPr lang="es-HN" sz="2150" b="1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4ta evaluación</a:t>
            </a: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relacionado a la </a:t>
            </a:r>
            <a:r>
              <a:rPr lang="es-HN" sz="215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eficiencia de la Secretaría de Educación en </a:t>
            </a: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los </a:t>
            </a:r>
            <a:r>
              <a:rPr lang="es-HN" sz="215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ejes de: RRHH, CyC y </a:t>
            </a:r>
            <a:r>
              <a:rPr lang="es-HN" sz="2150" dirty="0" err="1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GpR</a:t>
            </a: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HN" sz="215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827687" y="1737019"/>
            <a:ext cx="7855456" cy="3070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HN" sz="215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Elaborar manuales, protocolos, guías </a:t>
            </a: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que </a:t>
            </a:r>
            <a:r>
              <a:rPr lang="es-HN" sz="215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aseguren llevar a cabo controles internos y </a:t>
            </a: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auditoría </a:t>
            </a:r>
            <a:r>
              <a:rPr lang="es-HN" sz="215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interna a </a:t>
            </a: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procesos </a:t>
            </a:r>
            <a:r>
              <a:rPr lang="es-HN" sz="215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de compras y </a:t>
            </a: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contrataciones.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HN" sz="215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Estimular la participación ciudadana, estableciendo mecanismos de transparencia, rendición de cuentas y veeduría </a:t>
            </a: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social.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HN" sz="215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Generar planes de intervención focalizados en la población excluida y rezagada, </a:t>
            </a: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para </a:t>
            </a:r>
            <a:r>
              <a:rPr lang="es-HN" sz="215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mejorar e incentivar la integración y permanencia de los </a:t>
            </a:r>
            <a:r>
              <a:rPr lang="es-HN" sz="215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estudiantes.</a:t>
            </a:r>
            <a:endParaRPr lang="es-HN" sz="215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73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ción1ASJ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Presentación1ASJ.potx</Template>
  <TotalTime>399</TotalTime>
  <Words>359</Words>
  <Application>Microsoft Office PowerPoint</Application>
  <PresentationFormat>Presentación en pantalla (16:9)</PresentationFormat>
  <Paragraphs>33</Paragraphs>
  <Slides>11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Calibri</vt:lpstr>
      <vt:lpstr>Myriad Pro</vt:lpstr>
      <vt:lpstr>Segoe UI Semilight</vt:lpstr>
      <vt:lpstr>Times</vt:lpstr>
      <vt:lpstr>Wingdings</vt:lpstr>
      <vt:lpstr>Presentación1ASJ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UPHN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Edgardo Zúniga Rosales</dc:creator>
  <cp:lastModifiedBy>Jessica Pavon</cp:lastModifiedBy>
  <cp:revision>49</cp:revision>
  <dcterms:created xsi:type="dcterms:W3CDTF">2017-02-02T20:19:37Z</dcterms:created>
  <dcterms:modified xsi:type="dcterms:W3CDTF">2021-07-27T14:43:12Z</dcterms:modified>
</cp:coreProperties>
</file>